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58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0" r:id="rId13"/>
    <p:sldId id="292" r:id="rId14"/>
    <p:sldId id="294" r:id="rId15"/>
    <p:sldId id="296" r:id="rId16"/>
    <p:sldId id="299" r:id="rId17"/>
    <p:sldId id="301" r:id="rId18"/>
    <p:sldId id="302" r:id="rId19"/>
    <p:sldId id="303" r:id="rId20"/>
    <p:sldId id="309" r:id="rId21"/>
  </p:sldIdLst>
  <p:sldSz cx="12192000" cy="6858000"/>
  <p:notesSz cx="6858000" cy="9144000"/>
  <p:defaultTextStyle>
    <a:defPPr>
      <a:defRPr lang="ru-RU"/>
    </a:defPPr>
    <a:lvl1pPr marL="0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4pPr>
    <a:lvl5pPr marL="1828577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5pPr>
    <a:lvl6pPr marL="2285721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6pPr>
    <a:lvl7pPr marL="2742865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7pPr>
    <a:lvl8pPr marL="3200013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8pPr>
    <a:lvl9pPr marL="3657156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был сформирован первый отряд космонавтов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был совершён первый полёт человека в космос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запущен первый искусственный спутник Земли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 дата является днём рождения Юрия Гагарина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Голубая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Желтая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Белая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Красная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Конструктор ракет, руководил запуском в космос спутника Земли, Ю. А. Гагарина и др.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ученый, основоположник теории космических полетов</a:t>
          </a:r>
          <a:endParaRPr lang="ru-RU" sz="2800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изобретатель компьютерной техники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Основоположник колонизации ближайших планет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ScaleX="349329" custScaleY="392112" custLinFactX="-318562" custLinFactY="100000" custLinFactNeighborX="-400000" custLinFactNeighborY="1813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ScaleY="392112" custLinFactY="111472" custLinFactNeighborX="-4619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ScaleX="349329" custScaleY="392112" custLinFactX="574377" custLinFactNeighborX="600000" custLinFactNeighborY="398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ScaleY="392112" custLinFactNeighborX="29086" custLinFactNeighborY="4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ScaleX="349329" custScaleY="392112" custLinFactX="-322886" custLinFactNeighborX="-400000" custLinFactNeighborY="3843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ScaleY="392112" custLinFactNeighborX="-46317" custLinFactNeighborY="50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ScaleX="349329" custScaleY="392112" custLinFactX="500000" custLinFactY="-28862" custLinFactNeighborX="590942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51E2B8D1-0972-4D83-9000-6808EF011833}" type="pres">
      <dgm:prSet presAssocID="{2612DD0E-B413-4FAF-B4CF-8882CA398892}" presName="txShp" presStyleLbl="node1" presStyleIdx="3" presStyleCnt="4" custScaleX="66557" custScaleY="392112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Пегас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Орион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Геркулес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Кассиопея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Подполковник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Полковник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Капитан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Генерал-майор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Смоленск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Оренбург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Звездный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Саратов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«Поехали!»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«Мы первые!»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«Старт!»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«В добрый путь!»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час 48 минут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118 минут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 минут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часа 8 минут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Владимир Комаров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Алексей Леонов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Григорий Нелюбов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Герман Титов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Торжок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Гжатск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Ржев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Курск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июня 1980 года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марта 1968 года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апреля 1961 года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мая 1985 года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запущен первый искусственный спутник Земли</a:t>
          </a:r>
          <a:endParaRPr lang="ru-RU" sz="24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был сформирован первый отряд космонавтов</a:t>
          </a:r>
          <a:endParaRPr lang="ru-RU" sz="24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был совершён первый полёт человека в космос</a:t>
          </a:r>
          <a:endParaRPr lang="ru-RU" sz="24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 дата является днём рождения Юрия Гагарина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Белая</a:t>
          </a:r>
          <a:endParaRPr lang="ru-RU" sz="4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Голубая</a:t>
          </a:r>
          <a:endParaRPr lang="ru-RU" sz="4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Желтая</a:t>
          </a:r>
          <a:endParaRPr lang="ru-RU" sz="46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Красная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659914" y="1018012"/>
          <a:ext cx="5298029" cy="1281451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1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изобретатель компьютерной техники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80277" y="1018012"/>
        <a:ext cx="4977666" cy="1281451"/>
      </dsp:txXfrm>
    </dsp:sp>
    <dsp:sp modelId="{C84B706B-0265-4720-8C8E-118BE7F721CE}">
      <dsp:nvSpPr>
        <dsp:cNvPr id="0" name=""/>
        <dsp:cNvSpPr/>
      </dsp:nvSpPr>
      <dsp:spPr>
        <a:xfrm>
          <a:off x="83008" y="919470"/>
          <a:ext cx="1141633" cy="12814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860253" y="1395180"/>
          <a:ext cx="5112748" cy="1281451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1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Конструктор ракет, руководил запуском в космос спутника Земли, Ю. А. Гагарина и др.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180616" y="1395180"/>
        <a:ext cx="4792385" cy="1281451"/>
      </dsp:txXfrm>
    </dsp:sp>
    <dsp:sp modelId="{99AF4077-A59B-4DC3-9FAE-431B20E5A0E6}">
      <dsp:nvSpPr>
        <dsp:cNvPr id="0" name=""/>
        <dsp:cNvSpPr/>
      </dsp:nvSpPr>
      <dsp:spPr>
        <a:xfrm>
          <a:off x="6315595" y="1392137"/>
          <a:ext cx="1141633" cy="12814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711528" y="2923658"/>
          <a:ext cx="5215575" cy="1281451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1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ученый, основоположник теории космических полетов</a:t>
          </a:r>
          <a:endParaRPr lang="ru-RU" sz="2800" kern="1200" dirty="0"/>
        </a:p>
      </dsp:txBody>
      <dsp:txXfrm rot="10800000">
        <a:off x="1031891" y="2923658"/>
        <a:ext cx="4895212" cy="1281451"/>
      </dsp:txXfrm>
    </dsp:sp>
    <dsp:sp modelId="{34C19143-A7F6-42CC-ABFD-BC2AAE3BCE7B}">
      <dsp:nvSpPr>
        <dsp:cNvPr id="0" name=""/>
        <dsp:cNvSpPr/>
      </dsp:nvSpPr>
      <dsp:spPr>
        <a:xfrm>
          <a:off x="89490" y="2883719"/>
          <a:ext cx="1141633" cy="12814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73071" y="3711789"/>
          <a:ext cx="5359306" cy="128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11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Основоположник колонизации ближайших планет</a:t>
          </a:r>
        </a:p>
      </dsp:txBody>
      <dsp:txXfrm rot="10800000">
        <a:off x="6893434" y="3711789"/>
        <a:ext cx="5038943" cy="1281451"/>
      </dsp:txXfrm>
    </dsp:sp>
    <dsp:sp modelId="{1DC5616B-4918-4531-A5A4-778CE0ED93E8}">
      <dsp:nvSpPr>
        <dsp:cNvPr id="0" name=""/>
        <dsp:cNvSpPr/>
      </dsp:nvSpPr>
      <dsp:spPr>
        <a:xfrm>
          <a:off x="5981284" y="3715986"/>
          <a:ext cx="1141633" cy="128145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5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5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51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5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5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51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Геркулес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Пегас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Орион</a:t>
          </a:r>
          <a:endParaRPr lang="ru-RU" sz="40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Кассиопея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Капитан</a:t>
          </a:r>
          <a:endParaRPr lang="ru-RU" sz="26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Подполковник</a:t>
          </a:r>
          <a:endParaRPr lang="ru-RU" sz="26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Полковник</a:t>
          </a:r>
          <a:endParaRPr lang="ru-RU" sz="26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Генерал-майор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Звездный</a:t>
          </a:r>
          <a:endParaRPr lang="ru-RU" sz="38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Смоленск</a:t>
          </a:r>
          <a:endParaRPr lang="ru-RU" sz="38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Оренбург</a:t>
          </a:r>
          <a:endParaRPr lang="ru-RU" sz="38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Саратов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«Старт!»</a:t>
          </a:r>
          <a:endParaRPr lang="ru-RU" sz="32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«Поехали!»</a:t>
          </a:r>
          <a:endParaRPr lang="ru-RU" sz="32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«Мы первые!»</a:t>
          </a:r>
          <a:endParaRPr lang="ru-RU" sz="32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«В добрый путь!»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 минут</a:t>
          </a:r>
          <a:endParaRPr lang="ru-RU" sz="50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час 48 минут</a:t>
          </a:r>
          <a:endParaRPr lang="ru-RU" sz="50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118 минут</a:t>
          </a:r>
          <a:endParaRPr lang="ru-RU" sz="50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часа 8 минут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Григорий Нелюбов</a:t>
          </a:r>
          <a:endParaRPr lang="ru-RU" sz="37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Владимир Комаров</a:t>
          </a:r>
          <a:endParaRPr lang="ru-RU" sz="37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Алексей Леонов</a:t>
          </a:r>
          <a:endParaRPr lang="ru-RU" sz="37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Герман Титов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Ржев</a:t>
          </a:r>
          <a:endParaRPr lang="ru-RU" sz="48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Торжок</a:t>
          </a:r>
          <a:endParaRPr lang="ru-RU" sz="48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Гжатск</a:t>
          </a:r>
          <a:endParaRPr lang="ru-RU" sz="48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Курск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апреля 1961 года</a:t>
          </a:r>
          <a:endParaRPr lang="ru-RU" sz="39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июня 1980 года</a:t>
          </a:r>
          <a:endParaRPr lang="ru-RU" sz="39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марта 1968 года</a:t>
          </a:r>
          <a:endParaRPr lang="ru-RU" sz="39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мая 1985 года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51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51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51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321C3-2211-411F-A091-CE0BBBB645C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7F948-A792-4512-9FB0-527CBA153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1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76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02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53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23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69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6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7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8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3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4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5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4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29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9"/>
            <a:ext cx="9144000" cy="238760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8"/>
            <a:ext cx="9144000" cy="16557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6" indent="0" algn="ctr">
              <a:buNone/>
              <a:defRPr sz="2004"/>
            </a:lvl2pPr>
            <a:lvl3pPr marL="914208" indent="0" algn="ctr">
              <a:buNone/>
              <a:defRPr sz="1798"/>
            </a:lvl3pPr>
            <a:lvl4pPr marL="1371313" indent="0" algn="ctr">
              <a:buNone/>
              <a:defRPr sz="1596"/>
            </a:lvl4pPr>
            <a:lvl5pPr marL="1828415" indent="0" algn="ctr">
              <a:buNone/>
              <a:defRPr sz="1596"/>
            </a:lvl5pPr>
            <a:lvl6pPr marL="2285521" indent="0" algn="ctr">
              <a:buNone/>
              <a:defRPr sz="1596"/>
            </a:lvl6pPr>
            <a:lvl7pPr marL="2742619" indent="0" algn="ctr">
              <a:buNone/>
              <a:defRPr sz="1596"/>
            </a:lvl7pPr>
            <a:lvl8pPr marL="3199729" indent="0" algn="ctr">
              <a:buNone/>
              <a:defRPr sz="1596"/>
            </a:lvl8pPr>
            <a:lvl9pPr marL="3656827" indent="0" algn="ctr">
              <a:buNone/>
              <a:defRPr sz="159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1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7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0" cy="58118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58118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6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5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56"/>
            <a:ext cx="10515600" cy="285273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2004">
                <a:solidFill>
                  <a:schemeClr val="tx1">
                    <a:tint val="75000"/>
                  </a:schemeClr>
                </a:solidFill>
              </a:defRPr>
            </a:lvl2pPr>
            <a:lvl3pPr marL="914208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131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841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552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4261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972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56827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4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2" y="1825633"/>
            <a:ext cx="5181600" cy="43513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2" y="1825633"/>
            <a:ext cx="5181600" cy="43513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9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3"/>
            <a:ext cx="10515600" cy="13255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4" b="1"/>
            </a:lvl2pPr>
            <a:lvl3pPr marL="914208" indent="0">
              <a:buNone/>
              <a:defRPr sz="1798" b="1"/>
            </a:lvl3pPr>
            <a:lvl4pPr marL="1371313" indent="0">
              <a:buNone/>
              <a:defRPr sz="1596" b="1"/>
            </a:lvl4pPr>
            <a:lvl5pPr marL="1828415" indent="0">
              <a:buNone/>
              <a:defRPr sz="1596" b="1"/>
            </a:lvl5pPr>
            <a:lvl6pPr marL="2285521" indent="0">
              <a:buNone/>
              <a:defRPr sz="1596" b="1"/>
            </a:lvl6pPr>
            <a:lvl7pPr marL="2742619" indent="0">
              <a:buNone/>
              <a:defRPr sz="1596" b="1"/>
            </a:lvl7pPr>
            <a:lvl8pPr marL="3199729" indent="0">
              <a:buNone/>
              <a:defRPr sz="1596" b="1"/>
            </a:lvl8pPr>
            <a:lvl9pPr marL="3656827" indent="0">
              <a:buNone/>
              <a:defRPr sz="159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4" y="16811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4" b="1"/>
            </a:lvl2pPr>
            <a:lvl3pPr marL="914208" indent="0">
              <a:buNone/>
              <a:defRPr sz="1798" b="1"/>
            </a:lvl3pPr>
            <a:lvl4pPr marL="1371313" indent="0">
              <a:buNone/>
              <a:defRPr sz="1596" b="1"/>
            </a:lvl4pPr>
            <a:lvl5pPr marL="1828415" indent="0">
              <a:buNone/>
              <a:defRPr sz="1596" b="1"/>
            </a:lvl5pPr>
            <a:lvl6pPr marL="2285521" indent="0">
              <a:buNone/>
              <a:defRPr sz="1596" b="1"/>
            </a:lvl6pPr>
            <a:lvl7pPr marL="2742619" indent="0">
              <a:buNone/>
              <a:defRPr sz="1596" b="1"/>
            </a:lvl7pPr>
            <a:lvl8pPr marL="3199729" indent="0">
              <a:buNone/>
              <a:defRPr sz="1596" b="1"/>
            </a:lvl8pPr>
            <a:lvl9pPr marL="3656827" indent="0">
              <a:buNone/>
              <a:defRPr sz="159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4" y="2505074"/>
            <a:ext cx="5183188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5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8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5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6"/>
            <a:ext cx="3932238" cy="1600202"/>
          </a:xfrm>
        </p:spPr>
        <p:txBody>
          <a:bodyPr anchor="b"/>
          <a:lstStyle>
            <a:lvl1pPr>
              <a:defRPr sz="320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2" y="987446"/>
            <a:ext cx="6172202" cy="4873627"/>
          </a:xfrm>
        </p:spPr>
        <p:txBody>
          <a:bodyPr/>
          <a:lstStyle>
            <a:lvl1pPr>
              <a:defRPr sz="3204"/>
            </a:lvl1pPr>
            <a:lvl2pPr>
              <a:defRPr sz="2796"/>
            </a:lvl2pPr>
            <a:lvl3pPr>
              <a:defRPr sz="2400"/>
            </a:lvl3pPr>
            <a:lvl4pPr>
              <a:defRPr sz="2004"/>
            </a:lvl4pPr>
            <a:lvl5pPr>
              <a:defRPr sz="2004"/>
            </a:lvl5pPr>
            <a:lvl6pPr>
              <a:defRPr sz="2004"/>
            </a:lvl6pPr>
            <a:lvl7pPr>
              <a:defRPr sz="2004"/>
            </a:lvl7pPr>
            <a:lvl8pPr>
              <a:defRPr sz="2004"/>
            </a:lvl8pPr>
            <a:lvl9pPr>
              <a:defRPr sz="20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9"/>
          </a:xfrm>
        </p:spPr>
        <p:txBody>
          <a:bodyPr/>
          <a:lstStyle>
            <a:lvl1pPr marL="0" indent="0">
              <a:buNone/>
              <a:defRPr sz="1596"/>
            </a:lvl1pPr>
            <a:lvl2pPr marL="457106" indent="0">
              <a:buNone/>
              <a:defRPr sz="1402"/>
            </a:lvl2pPr>
            <a:lvl3pPr marL="914208" indent="0">
              <a:buNone/>
              <a:defRPr sz="1200"/>
            </a:lvl3pPr>
            <a:lvl4pPr marL="1371313" indent="0">
              <a:buNone/>
              <a:defRPr sz="998"/>
            </a:lvl4pPr>
            <a:lvl5pPr marL="1828415" indent="0">
              <a:buNone/>
              <a:defRPr sz="998"/>
            </a:lvl5pPr>
            <a:lvl6pPr marL="2285521" indent="0">
              <a:buNone/>
              <a:defRPr sz="998"/>
            </a:lvl6pPr>
            <a:lvl7pPr marL="2742619" indent="0">
              <a:buNone/>
              <a:defRPr sz="998"/>
            </a:lvl7pPr>
            <a:lvl8pPr marL="3199729" indent="0">
              <a:buNone/>
              <a:defRPr sz="998"/>
            </a:lvl8pPr>
            <a:lvl9pPr marL="3656827" indent="0">
              <a:buNone/>
              <a:defRPr sz="9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9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6"/>
            <a:ext cx="3932238" cy="1600202"/>
          </a:xfrm>
        </p:spPr>
        <p:txBody>
          <a:bodyPr anchor="b"/>
          <a:lstStyle>
            <a:lvl1pPr>
              <a:defRPr sz="320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2" y="987446"/>
            <a:ext cx="6172202" cy="4873627"/>
          </a:xfrm>
        </p:spPr>
        <p:txBody>
          <a:bodyPr/>
          <a:lstStyle>
            <a:lvl1pPr marL="0" indent="0">
              <a:buNone/>
              <a:defRPr sz="3204"/>
            </a:lvl1pPr>
            <a:lvl2pPr marL="457106" indent="0">
              <a:buNone/>
              <a:defRPr sz="2796"/>
            </a:lvl2pPr>
            <a:lvl3pPr marL="914208" indent="0">
              <a:buNone/>
              <a:defRPr sz="2400"/>
            </a:lvl3pPr>
            <a:lvl4pPr marL="1371313" indent="0">
              <a:buNone/>
              <a:defRPr sz="2004"/>
            </a:lvl4pPr>
            <a:lvl5pPr marL="1828415" indent="0">
              <a:buNone/>
              <a:defRPr sz="2004"/>
            </a:lvl5pPr>
            <a:lvl6pPr marL="2285521" indent="0">
              <a:buNone/>
              <a:defRPr sz="2004"/>
            </a:lvl6pPr>
            <a:lvl7pPr marL="2742619" indent="0">
              <a:buNone/>
              <a:defRPr sz="2004"/>
            </a:lvl7pPr>
            <a:lvl8pPr marL="3199729" indent="0">
              <a:buNone/>
              <a:defRPr sz="2004"/>
            </a:lvl8pPr>
            <a:lvl9pPr marL="3656827" indent="0">
              <a:buNone/>
              <a:defRPr sz="200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9"/>
          </a:xfrm>
        </p:spPr>
        <p:txBody>
          <a:bodyPr/>
          <a:lstStyle>
            <a:lvl1pPr marL="0" indent="0">
              <a:buNone/>
              <a:defRPr sz="1596"/>
            </a:lvl1pPr>
            <a:lvl2pPr marL="457106" indent="0">
              <a:buNone/>
              <a:defRPr sz="1402"/>
            </a:lvl2pPr>
            <a:lvl3pPr marL="914208" indent="0">
              <a:buNone/>
              <a:defRPr sz="1200"/>
            </a:lvl3pPr>
            <a:lvl4pPr marL="1371313" indent="0">
              <a:buNone/>
              <a:defRPr sz="998"/>
            </a:lvl4pPr>
            <a:lvl5pPr marL="1828415" indent="0">
              <a:buNone/>
              <a:defRPr sz="998"/>
            </a:lvl5pPr>
            <a:lvl6pPr marL="2285521" indent="0">
              <a:buNone/>
              <a:defRPr sz="998"/>
            </a:lvl6pPr>
            <a:lvl7pPr marL="2742619" indent="0">
              <a:buNone/>
              <a:defRPr sz="998"/>
            </a:lvl7pPr>
            <a:lvl8pPr marL="3199729" indent="0">
              <a:buNone/>
              <a:defRPr sz="998"/>
            </a:lvl8pPr>
            <a:lvl9pPr marL="3656827" indent="0">
              <a:buNone/>
              <a:defRPr sz="9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7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33"/>
            <a:ext cx="10515600" cy="1325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33"/>
            <a:ext cx="10515600" cy="4351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2" y="6356371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71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2" y="6356371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08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5" indent="-228555" algn="l" defTabSz="914208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6" kern="1200">
          <a:solidFill>
            <a:schemeClr val="tx1"/>
          </a:solidFill>
          <a:latin typeface="+mn-lt"/>
          <a:ea typeface="+mn-ea"/>
          <a:cs typeface="+mn-cs"/>
        </a:defRPr>
      </a:lvl1pPr>
      <a:lvl2pPr marL="685653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2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6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8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174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1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208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3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5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1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9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9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7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1" y="635008"/>
            <a:ext cx="10187505" cy="57404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64357" y="126998"/>
            <a:ext cx="2734402" cy="3005566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19131" b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114300" dist="50800" dir="18300000" sx="104000" sy="104000" algn="tl" rotWithShape="0">
                    <a:srgbClr val="E7C01C"/>
                  </a:outerShdw>
                </a:effectLst>
                <a:latin typeface="Bahnschrift" panose="020B0502040204020203" pitchFamily="34" charset="0"/>
              </a:rPr>
              <a:t>60</a:t>
            </a:r>
            <a:endParaRPr lang="ru-RU" sz="3600" b="1" dirty="0">
              <a:ln w="28575">
                <a:solidFill>
                  <a:srgbClr val="FFC000"/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114300" dist="50800" dir="18300000" sx="104000" sy="104000" algn="tl" rotWithShape="0">
                  <a:srgbClr val="E7C01C"/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16276" y="1906760"/>
            <a:ext cx="2088392" cy="1764009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11063" b="1" i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114300" dist="50800" dir="18300000" sx="104000" sy="104000" algn="tl" rotWithShape="0">
                    <a:srgbClr val="E7C01C"/>
                  </a:outerShdw>
                </a:effectLst>
                <a:latin typeface="Monotype Corsiva" panose="03010101010201010101" pitchFamily="66" charset="0"/>
              </a:rPr>
              <a:t>лет</a:t>
            </a:r>
            <a:endParaRPr lang="ru-RU" sz="2670" b="1" i="1" dirty="0">
              <a:ln w="28575">
                <a:solidFill>
                  <a:srgbClr val="FFC000"/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114300" dist="50800" dir="18300000" sx="104000" sy="104000" algn="tl" rotWithShape="0">
                  <a:srgbClr val="E7C01C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8037" y="3829668"/>
            <a:ext cx="6621520" cy="1569665"/>
          </a:xfrm>
          <a:prstGeom prst="rect">
            <a:avLst/>
          </a:prstGeom>
          <a:noFill/>
        </p:spPr>
        <p:txBody>
          <a:bodyPr wrap="square" lIns="91440" tIns="45722" rIns="91440" bIns="45722">
            <a:spAutoFit/>
          </a:bodyPr>
          <a:lstStyle/>
          <a:p>
            <a:pPr algn="ctr"/>
            <a:r>
              <a:rPr lang="ru-RU" sz="4800" b="1" i="1" dirty="0">
                <a:ln w="635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</a:t>
            </a:r>
            <a:r>
              <a:rPr lang="ru-RU" sz="4800" b="1" i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 «Поехали!»</a:t>
            </a:r>
            <a:endParaRPr lang="ru-RU" sz="4800" b="1" i="1" dirty="0">
              <a:ln w="6350">
                <a:solidFill>
                  <a:srgbClr val="0000FF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05" y="560167"/>
            <a:ext cx="3561905" cy="35904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16460" y="454729"/>
            <a:ext cx="5344050" cy="2904061"/>
          </a:xfrm>
          <a:prstGeom prst="rect">
            <a:avLst/>
          </a:prstGeom>
          <a:noFill/>
          <a:effectLst/>
        </p:spPr>
        <p:txBody>
          <a:bodyPr spcFirstLastPara="1" wrap="none" lIns="60960" tIns="30480" rIns="60960" bIns="30480" numCol="1">
            <a:prstTxWarp prst="textArchDown">
              <a:avLst>
                <a:gd name="adj" fmla="val 16211501"/>
              </a:avLst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600" i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 Ю. А. Гагарина в космос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4691" y="5318002"/>
            <a:ext cx="3653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010005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ln>
                  <a:solidFill>
                    <a:srgbClr val="010005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5 – 8 классов</a:t>
            </a:r>
            <a:endParaRPr lang="ru-RU" sz="2800" b="1" dirty="0">
              <a:ln>
                <a:solidFill>
                  <a:srgbClr val="010005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4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7.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 назывался родной город Гагарина, который в настоящее время переименован в его честь?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3549696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414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8.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Когда случилась авиационная катастрофа, в которой погиб Юрий Гагарин?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50405374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0426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Сколько планет Солнечной системы можно увидеть с Земли невооруженным глазом?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64185777"/>
              </p:ext>
            </p:extLst>
          </p:nvPr>
        </p:nvGraphicFramePr>
        <p:xfrm>
          <a:off x="0" y="1439333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020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10. </a:t>
            </a: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Какая из звезд самая горячая?</a:t>
            </a:r>
            <a:endParaRPr lang="ru-RU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97442574"/>
              </p:ext>
            </p:extLst>
          </p:nvPr>
        </p:nvGraphicFramePr>
        <p:xfrm>
          <a:off x="0" y="1028367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626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101494"/>
            <a:ext cx="119582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11. </a:t>
            </a:r>
            <a:r>
              <a:rPr lang="ru-RU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Какова заслуга С</a:t>
            </a:r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П. Королева </a:t>
            </a:r>
            <a:r>
              <a:rPr lang="ru-RU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для космонавтики?</a:t>
            </a:r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06622357"/>
              </p:ext>
            </p:extLst>
          </p:nvPr>
        </p:nvGraphicFramePr>
        <p:xfrm>
          <a:off x="0" y="122357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4301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101494"/>
            <a:ext cx="119582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12.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Сколько всего полетов совершил космический корабль 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многоразового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использования "Буран"?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47547255"/>
              </p:ext>
            </p:extLst>
          </p:nvPr>
        </p:nvGraphicFramePr>
        <p:xfrm>
          <a:off x="0" y="1685913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06135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101494"/>
            <a:ext cx="119582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13. </a:t>
            </a:r>
            <a:r>
              <a:rPr lang="ru-RU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Сколько </a:t>
            </a:r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всего российских </a:t>
            </a:r>
            <a:r>
              <a:rPr lang="ru-RU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космодромов?</a:t>
            </a:r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19966745"/>
              </p:ext>
            </p:extLst>
          </p:nvPr>
        </p:nvGraphicFramePr>
        <p:xfrm>
          <a:off x="0" y="1685913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061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5490" y="71919"/>
            <a:ext cx="66586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14.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Какое 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созвездие изображено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 фотографии?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5601823"/>
              </p:ext>
            </p:extLst>
          </p:nvPr>
        </p:nvGraphicFramePr>
        <p:xfrm>
          <a:off x="0" y="2405104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153" y="333142"/>
            <a:ext cx="4558096" cy="3047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049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5490" y="71919"/>
            <a:ext cx="6658631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15.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Какой космонавт изображен на афише одноименного фильма? (Запишите Фамилию и инициалы в Именительном падеже согласно правилам русского языка)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23" y="256854"/>
            <a:ext cx="4437803" cy="628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24" y="256855"/>
            <a:ext cx="285706" cy="2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21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3932" y="101494"/>
            <a:ext cx="6798067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Интересный факт!</a:t>
            </a:r>
          </a:p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Продолжительность фильма (без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учета титров) символично равна длительности полета 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Ю. А. Гагарина. Фильм длится 108 минут.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Гагарин. Первый в космосе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8" y="101494"/>
            <a:ext cx="4736387" cy="6696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759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08966" y="0"/>
            <a:ext cx="3157906" cy="1415772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ru-RU" sz="8800" b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Bahnschrift" panose="020B0502040204020203" pitchFamily="34" charset="0"/>
              </a:rPr>
              <a:t>1961 - </a:t>
            </a:r>
            <a:endParaRPr lang="ru-RU" sz="1800" b="1" dirty="0">
              <a:ln w="28575">
                <a:solidFill>
                  <a:srgbClr val="FFC000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latin typeface="Bahnschrif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108" y="0"/>
            <a:ext cx="2512873" cy="1415772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ru-RU" sz="8800" b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Bahnschrift" panose="020B0502040204020203" pitchFamily="34" charset="0"/>
              </a:rPr>
              <a:t>2021</a:t>
            </a:r>
            <a:endParaRPr lang="ru-RU" sz="1800" b="1" dirty="0">
              <a:ln w="28575">
                <a:solidFill>
                  <a:srgbClr val="FFC000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latin typeface="Bahnschrift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13" y="184423"/>
            <a:ext cx="2055516" cy="207200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441226" y="-537256"/>
            <a:ext cx="3824994" cy="2372150"/>
          </a:xfrm>
          <a:prstGeom prst="rect">
            <a:avLst/>
          </a:prstGeom>
          <a:noFill/>
          <a:effectLst/>
        </p:spPr>
        <p:txBody>
          <a:bodyPr spcFirstLastPara="1" wrap="none" lIns="60960" tIns="30480" rIns="60960" bIns="30480" numCol="1">
            <a:prstTxWarp prst="textArchDown">
              <a:avLst>
                <a:gd name="adj" fmla="val 16211501"/>
              </a:avLst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400" i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Полету </a:t>
            </a:r>
            <a:r>
              <a:rPr lang="ru-RU" sz="2400" i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Ю. А. Гагарина в космос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10335" y="1953028"/>
            <a:ext cx="6410130" cy="466237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40947" y="2137451"/>
            <a:ext cx="62850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ребята! Сегодня, 12 апреля, отмечается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12 апреля,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ровно 60 лет назад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человек отправился в космос.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знаменательный день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истории человечества вам предстоит выполнить торжественную миссию – проверить свои знания космонавтики, ответив на вопросы космического диктанта.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 на старт!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Поехали!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41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143915" y="1489753"/>
            <a:ext cx="8983034" cy="2523768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ru-RU" sz="8000" b="1" i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С Днем космонавтики!</a:t>
            </a:r>
            <a:endParaRPr lang="ru-RU" sz="1600" b="1" i="1" dirty="0">
              <a:ln w="28575">
                <a:solidFill>
                  <a:srgbClr val="FFC000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3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79" y="2197209"/>
            <a:ext cx="2430497" cy="24499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6839" y="1883253"/>
            <a:ext cx="4522775" cy="2637304"/>
          </a:xfrm>
          <a:prstGeom prst="rect">
            <a:avLst/>
          </a:prstGeom>
          <a:noFill/>
          <a:effectLst/>
        </p:spPr>
        <p:txBody>
          <a:bodyPr spcFirstLastPara="1" wrap="none" lIns="60960" tIns="30480" rIns="60960" bIns="30480" numCol="1">
            <a:prstTxWarp prst="textArchDown">
              <a:avLst>
                <a:gd name="adj" fmla="val 16211501"/>
              </a:avLst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600" i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Полету </a:t>
            </a:r>
            <a:r>
              <a:rPr lang="ru-RU" sz="3600" i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Ю. А. Гагарина в космос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6953" y="-97166"/>
            <a:ext cx="9369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диктант </a:t>
            </a:r>
            <a:r>
              <a:rPr lang="ru-RU" sz="5400" b="1" dirty="0">
                <a:ln w="19050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 юбилею полета человека в космос.</a:t>
            </a:r>
          </a:p>
        </p:txBody>
      </p:sp>
      <p:sp>
        <p:nvSpPr>
          <p:cNvPr id="6" name="TextBox 16"/>
          <p:cNvSpPr txBox="1"/>
          <p:nvPr/>
        </p:nvSpPr>
        <p:spPr>
          <a:xfrm>
            <a:off x="4823588" y="2258399"/>
            <a:ext cx="69864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29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9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2" algn="l" defTabSz="91429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5" algn="l" defTabSz="91429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7" algn="l" defTabSz="91429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1" algn="l" defTabSz="91429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5" algn="l" defTabSz="91429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13" algn="l" defTabSz="91429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56" algn="l" defTabSz="91429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диктанте представлены вопросы по разделам: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 А. Гагарин 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поле «ответ» запишите только букву)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астрономия и покорение космоса 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«ответ»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только букву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эрудиция 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поле «ответ» нужно вписать слово)</a:t>
            </a:r>
            <a:endParaRPr lang="ru-RU" sz="32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7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 Почему День космонавтики отмечается 12 апреля?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53534602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276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 Какое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воинское звание имел Юрий Гагарин?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12633262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4537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3.Какой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город России, по словам Юрия Гагарина, «дал ему путевку в небо»?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5593694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345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4.Какая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знаменитая реплика Юрия 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Гагарина стала символом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новой, космической эры развития человечества?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1522244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386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5.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Сколько времени длился полет Ю. А. Гагарина?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00526572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888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6.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 звали дублёра Гагарина, который должен был полететь в космос в случае, если бы Юрий не смог этого сделать?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25964157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0586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543</Words>
  <Application>Microsoft Office PowerPoint</Application>
  <PresentationFormat>Широкоэкранный</PresentationFormat>
  <Paragraphs>108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Bahnschrift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 Tereshkova</dc:creator>
  <cp:lastModifiedBy>Александра Волобуева</cp:lastModifiedBy>
  <cp:revision>23</cp:revision>
  <dcterms:created xsi:type="dcterms:W3CDTF">2021-03-31T15:25:17Z</dcterms:created>
  <dcterms:modified xsi:type="dcterms:W3CDTF">2021-08-25T08:05:54Z</dcterms:modified>
</cp:coreProperties>
</file>